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3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ica Waite" initials="EW" lastIdx="2" clrIdx="0">
    <p:extLst>
      <p:ext uri="{19B8F6BF-5375-455C-9EA6-DF929625EA0E}">
        <p15:presenceInfo xmlns:p15="http://schemas.microsoft.com/office/powerpoint/2012/main" userId="c568693182780e7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EEF2"/>
    <a:srgbClr val="2E75B6"/>
    <a:srgbClr val="030D8A"/>
    <a:srgbClr val="0033A3"/>
    <a:srgbClr val="CCEDB4"/>
    <a:srgbClr val="AADD83"/>
    <a:srgbClr val="6EDDB1"/>
    <a:srgbClr val="B6F1D3"/>
    <a:srgbClr val="B3DD4A"/>
    <a:srgbClr val="EFE8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30" autoAdjust="0"/>
    <p:restoredTop sz="96058"/>
  </p:normalViewPr>
  <p:slideViewPr>
    <p:cSldViewPr snapToGrid="0" snapToObjects="1">
      <p:cViewPr varScale="1">
        <p:scale>
          <a:sx n="102" d="100"/>
          <a:sy n="102" d="100"/>
        </p:scale>
        <p:origin x="1026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6AFEDE-F1BF-6A4A-80D9-CCB6DC4EFE3D}" type="datetimeFigureOut">
              <a:rPr lang="en-US" smtClean="0"/>
              <a:t>8/22/2025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711C10-233D-DA48-A5CB-9365BBABB6B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076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8/22/2025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345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8/22/2025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415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8/22/2025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773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8/22/2025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370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8/22/2025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709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8/22/2025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901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8/22/2025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076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8/22/2025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72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8/22/2025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808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8/22/2025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39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8/22/2025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738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1E756-E947-FD4A-8A23-D2C983A1A8BD}" type="datetimeFigureOut">
              <a:rPr lang="en-US" smtClean="0"/>
              <a:t>8/22/2025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0669D-EC37-AA42-8CD3-B0788BD38FC6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60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750D103-6AEF-4ECB-CF8B-BADEFC1B3314}"/>
              </a:ext>
            </a:extLst>
          </p:cNvPr>
          <p:cNvSpPr txBox="1"/>
          <p:nvPr/>
        </p:nvSpPr>
        <p:spPr>
          <a:xfrm>
            <a:off x="249647" y="137250"/>
            <a:ext cx="4347067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800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 Gothic" panose="020B0502020202020204" pitchFamily="34" charset="0"/>
              </a:rPr>
              <a:t>IMPACT EFFORT MATRIX  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5B765C-42F6-7239-5E83-1C7B934302D1}"/>
              </a:ext>
            </a:extLst>
          </p:cNvPr>
          <p:cNvSpPr/>
          <p:nvPr/>
        </p:nvSpPr>
        <p:spPr>
          <a:xfrm>
            <a:off x="6386122" y="1055591"/>
            <a:ext cx="5222783" cy="2376722"/>
          </a:xfrm>
          <a:prstGeom prst="rect">
            <a:avLst/>
          </a:prstGeom>
          <a:gradFill>
            <a:gsLst>
              <a:gs pos="0">
                <a:srgbClr val="F6F5F5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37160" tIns="182880" rIns="91440" bIns="2743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28600" marR="0" indent="-2286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000000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indent="-2286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endParaRPr lang="en-US" sz="8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0340D2-4D60-E178-7E5B-4EBA99415171}"/>
              </a:ext>
            </a:extLst>
          </p:cNvPr>
          <p:cNvSpPr/>
          <p:nvPr/>
        </p:nvSpPr>
        <p:spPr>
          <a:xfrm>
            <a:off x="672892" y="3924419"/>
            <a:ext cx="5222783" cy="2376722"/>
          </a:xfrm>
          <a:prstGeom prst="rect">
            <a:avLst/>
          </a:prstGeom>
          <a:gradFill>
            <a:gsLst>
              <a:gs pos="100000">
                <a:srgbClr val="F6F5F5"/>
              </a:gs>
              <a:gs pos="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37160" tIns="45720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28600" marR="0" indent="-2286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endParaRPr lang="en-US" sz="8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ABD529-AC37-7F0D-1069-914BE0DDB01A}"/>
              </a:ext>
            </a:extLst>
          </p:cNvPr>
          <p:cNvSpPr/>
          <p:nvPr/>
        </p:nvSpPr>
        <p:spPr>
          <a:xfrm>
            <a:off x="6386122" y="3924419"/>
            <a:ext cx="5222783" cy="2376722"/>
          </a:xfrm>
          <a:prstGeom prst="rect">
            <a:avLst/>
          </a:prstGeom>
          <a:gradFill>
            <a:gsLst>
              <a:gs pos="0">
                <a:srgbClr val="F6F5F5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37160" tIns="45720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28600" marR="0" indent="-2286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endParaRPr lang="en-US" sz="8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862369-03DA-C246-70A0-68C3D5E03631}"/>
              </a:ext>
            </a:extLst>
          </p:cNvPr>
          <p:cNvSpPr/>
          <p:nvPr/>
        </p:nvSpPr>
        <p:spPr>
          <a:xfrm>
            <a:off x="664004" y="1203757"/>
            <a:ext cx="5222783" cy="2376722"/>
          </a:xfrm>
          <a:prstGeom prst="rect">
            <a:avLst/>
          </a:prstGeom>
          <a:gradFill>
            <a:gsLst>
              <a:gs pos="100000">
                <a:srgbClr val="F6F5F5"/>
              </a:gs>
              <a:gs pos="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37160" tIns="182880" rIns="91440" bIns="2743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28600" marR="0" indent="-2286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000000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indent="-2286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endParaRPr lang="en-US" sz="8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id="{FD3DCE6B-8315-BF34-4EC5-564C0C9FD52C}"/>
              </a:ext>
            </a:extLst>
          </p:cNvPr>
          <p:cNvSpPr txBox="1"/>
          <p:nvPr/>
        </p:nvSpPr>
        <p:spPr>
          <a:xfrm>
            <a:off x="646258" y="1217105"/>
            <a:ext cx="5222783" cy="322555"/>
          </a:xfrm>
          <a:prstGeom prst="rect">
            <a:avLst/>
          </a:prstGeom>
          <a:solidFill>
            <a:srgbClr val="76723E"/>
          </a:solidFill>
          <a:ln w="6350">
            <a:noFill/>
          </a:ln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700" dirty="0">
                <a:solidFill>
                  <a:srgbClr val="FFFFFF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QUICK / EASY WINS</a:t>
            </a:r>
            <a:endParaRPr lang="en-US" sz="8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91C2E759-40E8-FFBB-D5B5-9CEF758A10C0}"/>
              </a:ext>
            </a:extLst>
          </p:cNvPr>
          <p:cNvSpPr txBox="1"/>
          <p:nvPr/>
        </p:nvSpPr>
        <p:spPr>
          <a:xfrm>
            <a:off x="6452049" y="1217105"/>
            <a:ext cx="5222783" cy="322437"/>
          </a:xfrm>
          <a:prstGeom prst="rect">
            <a:avLst/>
          </a:prstGeom>
          <a:solidFill>
            <a:srgbClr val="003C95"/>
          </a:solidFill>
          <a:ln w="6350">
            <a:noFill/>
          </a:ln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700">
                <a:solidFill>
                  <a:srgbClr val="FFFFFF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MAJOR PROJECTS</a:t>
            </a:r>
            <a:endParaRPr lang="en-US" sz="80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Box 3">
            <a:extLst>
              <a:ext uri="{FF2B5EF4-FFF2-40B4-BE49-F238E27FC236}">
                <a16:creationId xmlns:a16="http://schemas.microsoft.com/office/drawing/2014/main" id="{E4D51951-5B24-CB44-676F-BC2A4536A382}"/>
              </a:ext>
            </a:extLst>
          </p:cNvPr>
          <p:cNvSpPr txBox="1"/>
          <p:nvPr/>
        </p:nvSpPr>
        <p:spPr>
          <a:xfrm>
            <a:off x="664838" y="5829417"/>
            <a:ext cx="5221949" cy="322555"/>
          </a:xfrm>
          <a:prstGeom prst="rect">
            <a:avLst/>
          </a:prstGeom>
          <a:solidFill>
            <a:srgbClr val="25ACAD"/>
          </a:solidFill>
          <a:ln w="6350">
            <a:noFill/>
          </a:ln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700">
                <a:solidFill>
                  <a:srgbClr val="FFFFFF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FILL-IN</a:t>
            </a:r>
            <a:endParaRPr lang="en-US" sz="80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Box 3">
            <a:extLst>
              <a:ext uri="{FF2B5EF4-FFF2-40B4-BE49-F238E27FC236}">
                <a16:creationId xmlns:a16="http://schemas.microsoft.com/office/drawing/2014/main" id="{C80A1FE8-BB26-A6CE-7A52-C0919C1B9236}"/>
              </a:ext>
            </a:extLst>
          </p:cNvPr>
          <p:cNvSpPr txBox="1"/>
          <p:nvPr/>
        </p:nvSpPr>
        <p:spPr>
          <a:xfrm>
            <a:off x="6419086" y="5887466"/>
            <a:ext cx="5222783" cy="322555"/>
          </a:xfrm>
          <a:prstGeom prst="rect">
            <a:avLst/>
          </a:prstGeom>
          <a:solidFill>
            <a:srgbClr val="EE4E34"/>
          </a:solidFill>
          <a:ln w="6350">
            <a:noFill/>
          </a:ln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700">
                <a:solidFill>
                  <a:srgbClr val="FFFFFF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THANKLESS TASKS / MONEY PIT</a:t>
            </a:r>
            <a:endParaRPr lang="en-US" sz="80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Box 3">
            <a:extLst>
              <a:ext uri="{FF2B5EF4-FFF2-40B4-BE49-F238E27FC236}">
                <a16:creationId xmlns:a16="http://schemas.microsoft.com/office/drawing/2014/main" id="{0089CAAA-5167-40AA-55C9-A450092E0F26}"/>
              </a:ext>
            </a:extLst>
          </p:cNvPr>
          <p:cNvSpPr txBox="1"/>
          <p:nvPr/>
        </p:nvSpPr>
        <p:spPr>
          <a:xfrm>
            <a:off x="672892" y="6256013"/>
            <a:ext cx="5221949" cy="42441"/>
          </a:xfrm>
          <a:prstGeom prst="rect">
            <a:avLst/>
          </a:prstGeom>
          <a:gradFill>
            <a:gsLst>
              <a:gs pos="100000">
                <a:schemeClr val="bg2"/>
              </a:gs>
              <a:gs pos="0">
                <a:srgbClr val="25ACAD"/>
              </a:gs>
            </a:gsLst>
            <a:lin ang="0" scaled="0"/>
          </a:gradFill>
          <a:ln w="6350">
            <a:noFill/>
          </a:ln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80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 Box 3">
            <a:extLst>
              <a:ext uri="{FF2B5EF4-FFF2-40B4-BE49-F238E27FC236}">
                <a16:creationId xmlns:a16="http://schemas.microsoft.com/office/drawing/2014/main" id="{1A378D8B-AF68-F429-C1D8-95B063B5CEA4}"/>
              </a:ext>
            </a:extLst>
          </p:cNvPr>
          <p:cNvSpPr txBox="1"/>
          <p:nvPr/>
        </p:nvSpPr>
        <p:spPr>
          <a:xfrm>
            <a:off x="6386122" y="6256013"/>
            <a:ext cx="5222783" cy="42441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rgbClr val="ED4F35"/>
              </a:gs>
            </a:gsLst>
            <a:lin ang="0" scaled="0"/>
          </a:gradFill>
          <a:ln w="6350">
            <a:noFill/>
          </a:ln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80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 Box 3">
            <a:extLst>
              <a:ext uri="{FF2B5EF4-FFF2-40B4-BE49-F238E27FC236}">
                <a16:creationId xmlns:a16="http://schemas.microsoft.com/office/drawing/2014/main" id="{1B2A230E-DE3F-D0CD-31E7-0FC9F383F7ED}"/>
              </a:ext>
            </a:extLst>
          </p:cNvPr>
          <p:cNvSpPr txBox="1"/>
          <p:nvPr/>
        </p:nvSpPr>
        <p:spPr>
          <a:xfrm>
            <a:off x="657694" y="1044846"/>
            <a:ext cx="5221949" cy="42441"/>
          </a:xfrm>
          <a:prstGeom prst="rect">
            <a:avLst/>
          </a:prstGeom>
          <a:gradFill>
            <a:gsLst>
              <a:gs pos="100000">
                <a:schemeClr val="bg2"/>
              </a:gs>
              <a:gs pos="0">
                <a:srgbClr val="76723E"/>
              </a:gs>
            </a:gsLst>
            <a:lin ang="0" scaled="0"/>
          </a:gradFill>
          <a:ln w="6350">
            <a:noFill/>
          </a:ln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80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 Box 3">
            <a:extLst>
              <a:ext uri="{FF2B5EF4-FFF2-40B4-BE49-F238E27FC236}">
                <a16:creationId xmlns:a16="http://schemas.microsoft.com/office/drawing/2014/main" id="{BF8DA632-1411-35BD-D841-8DF4E0E2474C}"/>
              </a:ext>
            </a:extLst>
          </p:cNvPr>
          <p:cNvSpPr txBox="1"/>
          <p:nvPr/>
        </p:nvSpPr>
        <p:spPr>
          <a:xfrm>
            <a:off x="6386122" y="1044846"/>
            <a:ext cx="5222783" cy="42441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rgbClr val="003C95"/>
              </a:gs>
            </a:gsLst>
            <a:lin ang="0" scaled="0"/>
          </a:gradFill>
          <a:ln w="6350">
            <a:noFill/>
          </a:ln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80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Up-Down Arrow 32">
            <a:extLst>
              <a:ext uri="{FF2B5EF4-FFF2-40B4-BE49-F238E27FC236}">
                <a16:creationId xmlns:a16="http://schemas.microsoft.com/office/drawing/2014/main" id="{57AE501C-322C-5FD2-CA39-A0B2D26E0B98}"/>
              </a:ext>
            </a:extLst>
          </p:cNvPr>
          <p:cNvSpPr/>
          <p:nvPr/>
        </p:nvSpPr>
        <p:spPr>
          <a:xfrm rot="5400000">
            <a:off x="5825577" y="-2203089"/>
            <a:ext cx="624840" cy="11776701"/>
          </a:xfrm>
          <a:prstGeom prst="upDownArrow">
            <a:avLst>
              <a:gd name="adj1" fmla="val 46295"/>
              <a:gd name="adj2" fmla="val 50000"/>
            </a:avLst>
          </a:prstGeom>
          <a:gradFill>
            <a:gsLst>
              <a:gs pos="48000">
                <a:schemeClr val="bg2">
                  <a:lumMod val="75000"/>
                </a:schemeClr>
              </a:gs>
              <a:gs pos="100000">
                <a:srgbClr val="25ACAD"/>
              </a:gs>
              <a:gs pos="0">
                <a:srgbClr val="ED4F3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4" name="Up-Down Arrow 33">
            <a:extLst>
              <a:ext uri="{FF2B5EF4-FFF2-40B4-BE49-F238E27FC236}">
                <a16:creationId xmlns:a16="http://schemas.microsoft.com/office/drawing/2014/main" id="{F03A543A-FA30-3D72-E295-27DFCF6B1183}"/>
              </a:ext>
            </a:extLst>
          </p:cNvPr>
          <p:cNvSpPr/>
          <p:nvPr/>
        </p:nvSpPr>
        <p:spPr>
          <a:xfrm>
            <a:off x="5827209" y="647179"/>
            <a:ext cx="624840" cy="6080558"/>
          </a:xfrm>
          <a:prstGeom prst="upDownArrow">
            <a:avLst>
              <a:gd name="adj1" fmla="val 46295"/>
              <a:gd name="adj2" fmla="val 50000"/>
            </a:avLst>
          </a:prstGeom>
          <a:gradFill>
            <a:gsLst>
              <a:gs pos="51000">
                <a:schemeClr val="bg2">
                  <a:lumMod val="75000"/>
                </a:schemeClr>
              </a:gs>
              <a:gs pos="100000">
                <a:srgbClr val="3CB3C4"/>
              </a:gs>
              <a:gs pos="0">
                <a:srgbClr val="EE4E3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5" name="Text Box 3">
            <a:extLst>
              <a:ext uri="{FF2B5EF4-FFF2-40B4-BE49-F238E27FC236}">
                <a16:creationId xmlns:a16="http://schemas.microsoft.com/office/drawing/2014/main" id="{1744C430-492B-2BF3-EB57-5C862101BD78}"/>
              </a:ext>
            </a:extLst>
          </p:cNvPr>
          <p:cNvSpPr txBox="1"/>
          <p:nvPr/>
        </p:nvSpPr>
        <p:spPr>
          <a:xfrm>
            <a:off x="664004" y="3548793"/>
            <a:ext cx="1463040" cy="27432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rgbClr val="FFFFFF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LOW EFFORT</a:t>
            </a:r>
            <a:endParaRPr lang="en-US" sz="80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 Box 3">
            <a:extLst>
              <a:ext uri="{FF2B5EF4-FFF2-40B4-BE49-F238E27FC236}">
                <a16:creationId xmlns:a16="http://schemas.microsoft.com/office/drawing/2014/main" id="{94509E8E-7361-019E-AFCD-DDC8079764F5}"/>
              </a:ext>
            </a:extLst>
          </p:cNvPr>
          <p:cNvSpPr txBox="1"/>
          <p:nvPr/>
        </p:nvSpPr>
        <p:spPr>
          <a:xfrm>
            <a:off x="9869006" y="3548793"/>
            <a:ext cx="1737360" cy="27432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FFFFFF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HIGH EFFORT</a:t>
            </a:r>
            <a:endParaRPr lang="en-US" sz="8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 Box 3">
            <a:extLst>
              <a:ext uri="{FF2B5EF4-FFF2-40B4-BE49-F238E27FC236}">
                <a16:creationId xmlns:a16="http://schemas.microsoft.com/office/drawing/2014/main" id="{57CE9412-F8ED-650D-705B-2941D6327997}"/>
              </a:ext>
            </a:extLst>
          </p:cNvPr>
          <p:cNvSpPr txBox="1"/>
          <p:nvPr/>
        </p:nvSpPr>
        <p:spPr>
          <a:xfrm rot="16200000">
            <a:off x="5103233" y="5078377"/>
            <a:ext cx="1978660" cy="37661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FFFFFF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LOW</a:t>
            </a:r>
            <a:r>
              <a:rPr lang="en-US" sz="2800" dirty="0">
                <a:solidFill>
                  <a:srgbClr val="FFFFFF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rgbClr val="FFFFFF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IMPACT</a:t>
            </a:r>
            <a:endParaRPr lang="en-US" sz="8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 Box 3">
            <a:extLst>
              <a:ext uri="{FF2B5EF4-FFF2-40B4-BE49-F238E27FC236}">
                <a16:creationId xmlns:a16="http://schemas.microsoft.com/office/drawing/2014/main" id="{B4C02F22-21B2-E430-BBE2-39425B6EEE44}"/>
              </a:ext>
            </a:extLst>
          </p:cNvPr>
          <p:cNvSpPr txBox="1"/>
          <p:nvPr/>
        </p:nvSpPr>
        <p:spPr>
          <a:xfrm rot="16200000">
            <a:off x="5276219" y="1585669"/>
            <a:ext cx="1645920" cy="37661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rgbClr val="FFFFFF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HIGH</a:t>
            </a:r>
            <a:r>
              <a:rPr lang="en-US" sz="2800">
                <a:solidFill>
                  <a:srgbClr val="FFFFFF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>
                <a:solidFill>
                  <a:srgbClr val="FFFFFF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IMPACT</a:t>
            </a:r>
            <a:endParaRPr lang="en-US" sz="80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6647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C-IT-Project-Roadmap-Template_PowerPoint" id="{E0B00D7D-4A39-F94B-B626-1431173AFEFD}" vid="{70A50C9C-6E0F-054C-A285-DFEABD7B55B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IC-IT-Project-Roadmap-Template_PowerPoint</Template>
  <TotalTime>0</TotalTime>
  <Words>31</Words>
  <Application>Microsoft Office PowerPoint</Application>
  <PresentationFormat>Breedbeeld</PresentationFormat>
  <Paragraphs>19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Тема Office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Alexandra Ragazhinskaya</dc:creator>
  <cp:lastModifiedBy>koen heyrman</cp:lastModifiedBy>
  <cp:revision>106</cp:revision>
  <cp:lastPrinted>2020-08-31T22:23:58Z</cp:lastPrinted>
  <dcterms:created xsi:type="dcterms:W3CDTF">2021-07-07T23:54:57Z</dcterms:created>
  <dcterms:modified xsi:type="dcterms:W3CDTF">2025-08-22T16:05:33Z</dcterms:modified>
</cp:coreProperties>
</file>